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09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94" autoAdjust="0"/>
    <p:restoredTop sz="95380" autoAdjust="0"/>
  </p:normalViewPr>
  <p:slideViewPr>
    <p:cSldViewPr snapToGrid="0">
      <p:cViewPr varScale="1">
        <p:scale>
          <a:sx n="94" d="100"/>
          <a:sy n="94" d="100"/>
        </p:scale>
        <p:origin x="498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UL RANGEL" userId="c70c15fe7a52ffdf" providerId="LiveId" clId="{61758AA3-9B26-460E-9FC0-B4F8DA530680}"/>
    <pc:docChg chg="modSld">
      <pc:chgData name="RAUL RANGEL" userId="c70c15fe7a52ffdf" providerId="LiveId" clId="{61758AA3-9B26-460E-9FC0-B4F8DA530680}" dt="2021-07-02T18:36:02.465" v="5" actId="20577"/>
      <pc:docMkLst>
        <pc:docMk/>
      </pc:docMkLst>
      <pc:sldChg chg="modSp mod">
        <pc:chgData name="RAUL RANGEL" userId="c70c15fe7a52ffdf" providerId="LiveId" clId="{61758AA3-9B26-460E-9FC0-B4F8DA530680}" dt="2021-07-02T18:36:02.465" v="5" actId="20577"/>
        <pc:sldMkLst>
          <pc:docMk/>
          <pc:sldMk cId="3898302502" sldId="257"/>
        </pc:sldMkLst>
        <pc:spChg chg="mod">
          <ac:chgData name="RAUL RANGEL" userId="c70c15fe7a52ffdf" providerId="LiveId" clId="{61758AA3-9B26-460E-9FC0-B4F8DA530680}" dt="2021-07-02T18:35:55.515" v="1" actId="20577"/>
          <ac:spMkLst>
            <pc:docMk/>
            <pc:sldMk cId="3898302502" sldId="257"/>
            <ac:spMk id="144" creationId="{00000000-0000-0000-0000-000000000000}"/>
          </ac:spMkLst>
        </pc:spChg>
        <pc:spChg chg="mod">
          <ac:chgData name="RAUL RANGEL" userId="c70c15fe7a52ffdf" providerId="LiveId" clId="{61758AA3-9B26-460E-9FC0-B4F8DA530680}" dt="2021-07-02T18:36:02.465" v="5" actId="20577"/>
          <ac:spMkLst>
            <pc:docMk/>
            <pc:sldMk cId="3898302502" sldId="257"/>
            <ac:spMk id="14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4DB549-2924-494D-8F87-7B70EA103493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BA8C5B-2A46-41DE-A6CE-AEFA8D04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0845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A8C5B-2A46-41DE-A6CE-AEFA8D04E55A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8846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51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401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376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571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169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1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3837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5590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655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8330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5124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D3AD7-7715-457A-9B0C-63C4AF1F9214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7394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1160000" y="390648"/>
            <a:ext cx="6696462" cy="2837230"/>
            <a:chOff x="0" y="95759"/>
            <a:chExt cx="7129046" cy="3059473"/>
          </a:xfrm>
          <a:solidFill>
            <a:schemeClr val="bg1"/>
          </a:solidFill>
        </p:grpSpPr>
        <p:cxnSp>
          <p:nvCxnSpPr>
            <p:cNvPr id="13" name="14 Conector angular"/>
            <p:cNvCxnSpPr/>
            <p:nvPr/>
          </p:nvCxnSpPr>
          <p:spPr>
            <a:xfrm rot="5400000" flipH="1" flipV="1">
              <a:off x="3981203" y="1980210"/>
              <a:ext cx="175145" cy="864042"/>
            </a:xfrm>
            <a:prstGeom prst="bentConnector3">
              <a:avLst>
                <a:gd name="adj1" fmla="val 36949"/>
              </a:avLst>
            </a:prstGeom>
            <a:grpFill/>
            <a:ln>
              <a:solidFill>
                <a:srgbClr val="306EA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upo 13"/>
            <p:cNvGrpSpPr/>
            <p:nvPr/>
          </p:nvGrpSpPr>
          <p:grpSpPr>
            <a:xfrm>
              <a:off x="0" y="95759"/>
              <a:ext cx="7129046" cy="3059473"/>
              <a:chOff x="0" y="95759"/>
              <a:chExt cx="7129046" cy="3059473"/>
            </a:xfrm>
            <a:grpFill/>
          </p:grpSpPr>
          <p:grpSp>
            <p:nvGrpSpPr>
              <p:cNvPr id="15" name="Grupo 14"/>
              <p:cNvGrpSpPr/>
              <p:nvPr/>
            </p:nvGrpSpPr>
            <p:grpSpPr>
              <a:xfrm>
                <a:off x="0" y="1520041"/>
                <a:ext cx="6681797" cy="1635191"/>
                <a:chOff x="0" y="0"/>
                <a:chExt cx="6681797" cy="1635191"/>
              </a:xfrm>
              <a:grpFill/>
            </p:grpSpPr>
            <p:cxnSp>
              <p:nvCxnSpPr>
                <p:cNvPr id="47" name="67 Conector angular"/>
                <p:cNvCxnSpPr>
                  <a:stCxn id="68" idx="0"/>
                  <a:endCxn id="46" idx="4"/>
                </p:cNvCxnSpPr>
                <p:nvPr/>
              </p:nvCxnSpPr>
              <p:spPr>
                <a:xfrm rot="5400000" flipH="1" flipV="1">
                  <a:off x="6253766" y="-127735"/>
                  <a:ext cx="113483" cy="742579"/>
                </a:xfrm>
                <a:prstGeom prst="bentConnector3">
                  <a:avLst>
                    <a:gd name="adj1" fmla="val 50000"/>
                  </a:avLst>
                </a:prstGeom>
                <a:grpFill/>
                <a:ln>
                  <a:solidFill>
                    <a:srgbClr val="306EA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8" name="Grupo 47"/>
                <p:cNvGrpSpPr/>
                <p:nvPr/>
              </p:nvGrpSpPr>
              <p:grpSpPr>
                <a:xfrm>
                  <a:off x="0" y="0"/>
                  <a:ext cx="6443242" cy="1635191"/>
                  <a:chOff x="0" y="0"/>
                  <a:chExt cx="6443242" cy="1635191"/>
                </a:xfrm>
                <a:grpFill/>
              </p:grpSpPr>
              <p:grpSp>
                <p:nvGrpSpPr>
                  <p:cNvPr id="49" name="Grupo 48"/>
                  <p:cNvGrpSpPr/>
                  <p:nvPr/>
                </p:nvGrpSpPr>
                <p:grpSpPr>
                  <a:xfrm>
                    <a:off x="0" y="0"/>
                    <a:ext cx="6443242" cy="1635191"/>
                    <a:chOff x="0" y="0"/>
                    <a:chExt cx="6443242" cy="1635191"/>
                  </a:xfrm>
                  <a:grpFill/>
                </p:grpSpPr>
                <p:grpSp>
                  <p:nvGrpSpPr>
                    <p:cNvPr id="51" name="Grupo 50"/>
                    <p:cNvGrpSpPr/>
                    <p:nvPr/>
                  </p:nvGrpSpPr>
                  <p:grpSpPr>
                    <a:xfrm>
                      <a:off x="0" y="0"/>
                      <a:ext cx="6443242" cy="1635191"/>
                      <a:chOff x="0" y="0"/>
                      <a:chExt cx="6443242" cy="1635191"/>
                    </a:xfrm>
                    <a:grpFill/>
                  </p:grpSpPr>
                  <p:grpSp>
                    <p:nvGrpSpPr>
                      <p:cNvPr id="53" name="Grupo 52"/>
                      <p:cNvGrpSpPr/>
                      <p:nvPr/>
                    </p:nvGrpSpPr>
                    <p:grpSpPr>
                      <a:xfrm>
                        <a:off x="0" y="0"/>
                        <a:ext cx="6443242" cy="1635191"/>
                        <a:chOff x="0" y="0"/>
                        <a:chExt cx="6443242" cy="1635191"/>
                      </a:xfrm>
                      <a:grpFill/>
                    </p:grpSpPr>
                    <p:grpSp>
                      <p:nvGrpSpPr>
                        <p:cNvPr id="55" name="Grupo 54"/>
                        <p:cNvGrpSpPr/>
                        <p:nvPr/>
                      </p:nvGrpSpPr>
                      <p:grpSpPr>
                        <a:xfrm>
                          <a:off x="0" y="249089"/>
                          <a:ext cx="6443242" cy="1386102"/>
                          <a:chOff x="0" y="0"/>
                          <a:chExt cx="6443242" cy="1386102"/>
                        </a:xfrm>
                        <a:grpFill/>
                      </p:grpSpPr>
                      <p:cxnSp>
                        <p:nvCxnSpPr>
                          <p:cNvPr id="57" name="10 Conector angular"/>
                          <p:cNvCxnSpPr/>
                          <p:nvPr/>
                        </p:nvCxnSpPr>
                        <p:spPr>
                          <a:xfrm rot="10800000">
                            <a:off x="504749" y="504749"/>
                            <a:ext cx="3126609" cy="156345"/>
                          </a:xfrm>
                          <a:prstGeom prst="bentConnector2">
                            <a:avLst/>
                          </a:prstGeom>
                          <a:grpFill/>
                          <a:ln>
                            <a:solidFill>
                              <a:srgbClr val="306EA2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grpSp>
                        <p:nvGrpSpPr>
                          <p:cNvPr id="58" name="Grupo 57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6443242" cy="1386102"/>
                            <a:chOff x="0" y="0"/>
                            <a:chExt cx="6443242" cy="1386102"/>
                          </a:xfrm>
                          <a:grpFill/>
                        </p:grpSpPr>
                        <p:cxnSp>
                          <p:nvCxnSpPr>
                            <p:cNvPr id="59" name="12 Conector angular"/>
                            <p:cNvCxnSpPr/>
                            <p:nvPr/>
                          </p:nvCxnSpPr>
                          <p:spPr>
                            <a:xfrm rot="10800000">
                              <a:off x="2472537" y="534010"/>
                              <a:ext cx="1152056" cy="138462"/>
                            </a:xfrm>
                            <a:prstGeom prst="bentConnector2">
                              <a:avLst/>
                            </a:prstGeom>
                            <a:grpFill/>
                            <a:ln>
                              <a:solidFill>
                                <a:srgbClr val="306EA2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grpSp>
                          <p:nvGrpSpPr>
                            <p:cNvPr id="60" name="Grupo 59"/>
                            <p:cNvGrpSpPr/>
                            <p:nvPr/>
                          </p:nvGrpSpPr>
                          <p:grpSpPr>
                            <a:xfrm>
                              <a:off x="0" y="0"/>
                              <a:ext cx="6443242" cy="1386102"/>
                              <a:chOff x="0" y="0"/>
                              <a:chExt cx="6443242" cy="1386102"/>
                            </a:xfrm>
                            <a:grpFill/>
                          </p:grpSpPr>
                          <p:grpSp>
                            <p:nvGrpSpPr>
                              <p:cNvPr id="61" name="Grupo 60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6443242" cy="1386102"/>
                                <a:chOff x="0" y="0"/>
                                <a:chExt cx="6443242" cy="1386102"/>
                              </a:xfrm>
                              <a:grpFill/>
                            </p:grpSpPr>
                            <p:grpSp>
                              <p:nvGrpSpPr>
                                <p:cNvPr id="63" name="Grupo 62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6443242" cy="555226"/>
                                  <a:chOff x="0" y="0"/>
                                  <a:chExt cx="6443242" cy="555226"/>
                                </a:xfrm>
                                <a:grpFill/>
                              </p:grpSpPr>
                              <p:sp>
                                <p:nvSpPr>
                                  <p:cNvPr id="65" name="368 Rectángulo"/>
                                  <p:cNvSpPr/>
                                  <p:nvPr/>
                                </p:nvSpPr>
                                <p:spPr>
                                  <a:xfrm>
                                    <a:off x="0" y="0"/>
                                    <a:ext cx="1008049" cy="504019"/>
                                  </a:xfrm>
                                  <a:prstGeom prst="rect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5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Diagnósticos precisos sobre enfermedades emergentes 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66" name="128 Rectángulo"/>
                                  <p:cNvSpPr/>
                                  <p:nvPr/>
                                </p:nvSpPr>
                                <p:spPr>
                                  <a:xfrm>
                                    <a:off x="1975104" y="29261"/>
                                    <a:ext cx="1008049" cy="504019"/>
                                  </a:xfrm>
                                  <a:prstGeom prst="rect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5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Toma de decisiones con base en evidencia científica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67" name="130 Rectángulo"/>
                                  <p:cNvSpPr/>
                                  <p:nvPr/>
                                </p:nvSpPr>
                                <p:spPr>
                                  <a:xfrm>
                                    <a:off x="3994099" y="51207"/>
                                    <a:ext cx="1008049" cy="504019"/>
                                  </a:xfrm>
                                  <a:prstGeom prst="rect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5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Incorporación de nuevos talentos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68" name="132 Rectángulo"/>
                                  <p:cNvSpPr/>
                                  <p:nvPr/>
                                </p:nvSpPr>
                                <p:spPr>
                                  <a:xfrm>
                                    <a:off x="5435193" y="51207"/>
                                    <a:ext cx="1008049" cy="504019"/>
                                  </a:xfrm>
                                  <a:prstGeom prst="rect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5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Eficiente gasto en salud</a:t>
                                    </a:r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64" name="367 Rectángulo"/>
                                <p:cNvSpPr/>
                                <p:nvPr/>
                              </p:nvSpPr>
                              <p:spPr>
                                <a:xfrm>
                                  <a:off x="2918765" y="742722"/>
                                  <a:ext cx="1724978" cy="643380"/>
                                </a:xfrm>
                                <a:prstGeom prst="rect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rm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650" b="1" dirty="0">
                                      <a:solidFill>
                                        <a:schemeClr val="bg1"/>
                                      </a:solidFill>
                                    </a:rPr>
                                    <a:t>Insuficiente investigación científica orientada a mejorar los problemas de salud de la población</a:t>
                                  </a:r>
                                </a:p>
                              </p:txBody>
                            </p:sp>
                          </p:grpSp>
                          <p:cxnSp>
                            <p:nvCxnSpPr>
                              <p:cNvPr id="62" name="18 Conector angular"/>
                              <p:cNvCxnSpPr/>
                              <p:nvPr/>
                            </p:nvCxnSpPr>
                            <p:spPr>
                              <a:xfrm rot="5400000" flipH="1" flipV="1">
                                <a:off x="4703674" y="-512064"/>
                                <a:ext cx="175145" cy="2304113"/>
                              </a:xfrm>
                              <a:prstGeom prst="bentConnector3">
                                <a:avLst>
                                  <a:gd name="adj1" fmla="val 36949"/>
                                </a:avLst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</p:grpSp>
                    </p:grpSp>
                    <p:cxnSp>
                      <p:nvCxnSpPr>
                        <p:cNvPr id="56" name="20 Conector angular"/>
                        <p:cNvCxnSpPr/>
                        <p:nvPr/>
                      </p:nvCxnSpPr>
                      <p:spPr>
                        <a:xfrm rot="5400000" flipH="1" flipV="1">
                          <a:off x="1116281" y="-611872"/>
                          <a:ext cx="252350" cy="1476094"/>
                        </a:xfrm>
                        <a:prstGeom prst="bentConnector3">
                          <a:avLst/>
                        </a:prstGeom>
                        <a:grpFill/>
                        <a:ln>
                          <a:solidFill>
                            <a:srgbClr val="306EA2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54" name="22 Conector angular"/>
                      <p:cNvCxnSpPr/>
                      <p:nvPr/>
                    </p:nvCxnSpPr>
                    <p:spPr>
                      <a:xfrm rot="5400000" flipH="1" flipV="1">
                        <a:off x="2689761" y="-71252"/>
                        <a:ext cx="130810" cy="559199"/>
                      </a:xfrm>
                      <a:prstGeom prst="bentConnector3">
                        <a:avLst/>
                      </a:prstGeom>
                      <a:grpFill/>
                      <a:ln>
                        <a:solidFill>
                          <a:srgbClr val="306EA2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52" name="282 Conector recto"/>
                    <p:cNvCxnSpPr/>
                    <p:nvPr/>
                  </p:nvCxnSpPr>
                  <p:spPr>
                    <a:xfrm>
                      <a:off x="4500748" y="225631"/>
                      <a:ext cx="0" cy="74744"/>
                    </a:xfrm>
                    <a:prstGeom prst="line">
                      <a:avLst/>
                    </a:prstGeom>
                    <a:grpFill/>
                    <a:ln>
                      <a:solidFill>
                        <a:srgbClr val="306EA2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0" name="69 Conector angular"/>
                  <p:cNvCxnSpPr>
                    <a:endCxn id="68" idx="0"/>
                  </p:cNvCxnSpPr>
                  <p:nvPr/>
                </p:nvCxnSpPr>
                <p:spPr>
                  <a:xfrm rot="10800000" flipV="1">
                    <a:off x="5939217" y="298456"/>
                    <a:ext cx="5955" cy="1840"/>
                  </a:xfrm>
                  <a:prstGeom prst="bentConnector2">
                    <a:avLst/>
                  </a:prstGeom>
                  <a:grpFill/>
                  <a:ln>
                    <a:solidFill>
                      <a:srgbClr val="306EA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8" name="Grupo 17"/>
              <p:cNvGrpSpPr/>
              <p:nvPr/>
            </p:nvGrpSpPr>
            <p:grpSpPr>
              <a:xfrm>
                <a:off x="457201" y="95759"/>
                <a:ext cx="6671845" cy="1650477"/>
                <a:chOff x="0" y="-88308"/>
                <a:chExt cx="6671846" cy="1650477"/>
              </a:xfrm>
              <a:grpFill/>
            </p:grpSpPr>
            <p:sp>
              <p:nvSpPr>
                <p:cNvPr id="19" name="139 Elipse"/>
                <p:cNvSpPr/>
                <p:nvPr/>
              </p:nvSpPr>
              <p:spPr>
                <a:xfrm>
                  <a:off x="1744850" y="415054"/>
                  <a:ext cx="894499" cy="534080"/>
                </a:xfrm>
                <a:prstGeom prst="ellipse">
                  <a:avLst/>
                </a:prstGeom>
                <a:grpFill/>
                <a:ln>
                  <a:solidFill>
                    <a:srgbClr val="306EA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rmAutofit/>
                </a:bodyPr>
                <a:lstStyle/>
                <a:p>
                  <a:pPr algn="ctr"/>
                  <a:r>
                    <a:rPr lang="es-MX" sz="650" b="1" dirty="0">
                      <a:solidFill>
                        <a:schemeClr val="tx1"/>
                      </a:solidFill>
                    </a:rPr>
                    <a:t>Condiciones de salud adecuadas</a:t>
                  </a:r>
                </a:p>
              </p:txBody>
            </p:sp>
            <p:grpSp>
              <p:nvGrpSpPr>
                <p:cNvPr id="24" name="Grupo 23"/>
                <p:cNvGrpSpPr/>
                <p:nvPr/>
              </p:nvGrpSpPr>
              <p:grpSpPr>
                <a:xfrm>
                  <a:off x="0" y="-88308"/>
                  <a:ext cx="6671846" cy="1650477"/>
                  <a:chOff x="0" y="-88308"/>
                  <a:chExt cx="6671846" cy="1650477"/>
                </a:xfrm>
                <a:grpFill/>
              </p:grpSpPr>
              <p:sp>
                <p:nvSpPr>
                  <p:cNvPr id="25" name="133 Elipse"/>
                  <p:cNvSpPr/>
                  <p:nvPr/>
                </p:nvSpPr>
                <p:spPr>
                  <a:xfrm>
                    <a:off x="964909" y="-88308"/>
                    <a:ext cx="894499" cy="534080"/>
                  </a:xfrm>
                  <a:prstGeom prst="ellipse">
                    <a:avLst/>
                  </a:prstGeom>
                  <a:grpFill/>
                  <a:ln>
                    <a:solidFill>
                      <a:srgbClr val="306EA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es-MX" sz="650" b="1" kern="1200" dirty="0">
                        <a:solidFill>
                          <a:schemeClr val="tx1"/>
                        </a:solidFill>
                        <a:effectLst/>
                        <a:ea typeface="Times New Roman" panose="02020603050405020304" pitchFamily="18" charset="0"/>
                      </a:rPr>
                      <a:t>Mayor  productividad laboral y escolar</a:t>
                    </a:r>
                    <a:endParaRPr lang="es-MX" sz="650" b="1" dirty="0">
                      <a:solidFill>
                        <a:schemeClr val="tx1"/>
                      </a:solidFill>
                      <a:effectLst/>
                      <a:ea typeface="Times New Roman" panose="02020603050405020304" pitchFamily="18" charset="0"/>
                    </a:endParaRPr>
                  </a:p>
                </p:txBody>
              </p:sp>
              <p:grpSp>
                <p:nvGrpSpPr>
                  <p:cNvPr id="26" name="Grupo 25"/>
                  <p:cNvGrpSpPr/>
                  <p:nvPr/>
                </p:nvGrpSpPr>
                <p:grpSpPr>
                  <a:xfrm>
                    <a:off x="0" y="67240"/>
                    <a:ext cx="6671846" cy="1494929"/>
                    <a:chOff x="0" y="-51513"/>
                    <a:chExt cx="6671846" cy="1494929"/>
                  </a:xfrm>
                  <a:grpFill/>
                </p:grpSpPr>
                <p:sp>
                  <p:nvSpPr>
                    <p:cNvPr id="27" name="137 Elipse"/>
                    <p:cNvSpPr/>
                    <p:nvPr/>
                  </p:nvSpPr>
                  <p:spPr>
                    <a:xfrm>
                      <a:off x="2601669" y="-51513"/>
                      <a:ext cx="894499" cy="534080"/>
                    </a:xfrm>
                    <a:prstGeom prst="ellipse">
                      <a:avLst/>
                    </a:prstGeom>
                    <a:grpFill/>
                    <a:ln>
                      <a:solidFill>
                        <a:srgbClr val="306EA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rmAutofit fontScale="92500"/>
                    </a:bodyPr>
                    <a:lstStyle/>
                    <a:p>
                      <a:pPr algn="ctr"/>
                      <a:r>
                        <a:rPr lang="es-MX" sz="650" b="1" dirty="0">
                          <a:solidFill>
                            <a:schemeClr val="tx1"/>
                          </a:solidFill>
                        </a:rPr>
                        <a:t>Mayor oportunidades de trabajo e ingresos </a:t>
                      </a:r>
                    </a:p>
                  </p:txBody>
                </p:sp>
                <p:grpSp>
                  <p:nvGrpSpPr>
                    <p:cNvPr id="28" name="Grupo 27"/>
                    <p:cNvGrpSpPr/>
                    <p:nvPr/>
                  </p:nvGrpSpPr>
                  <p:grpSpPr>
                    <a:xfrm>
                      <a:off x="0" y="501513"/>
                      <a:ext cx="6671846" cy="941903"/>
                      <a:chOff x="0" y="269944"/>
                      <a:chExt cx="6671846" cy="941903"/>
                    </a:xfrm>
                    <a:grpFill/>
                  </p:grpSpPr>
                  <p:cxnSp>
                    <p:nvCxnSpPr>
                      <p:cNvPr id="29" name="262 Conector angular"/>
                      <p:cNvCxnSpPr>
                        <a:stCxn id="19" idx="2"/>
                      </p:cNvCxnSpPr>
                      <p:nvPr/>
                    </p:nvCxnSpPr>
                    <p:spPr>
                      <a:xfrm rot="10800000">
                        <a:off x="447259" y="269944"/>
                        <a:ext cx="1297592" cy="61828"/>
                      </a:xfrm>
                      <a:prstGeom prst="bentConnector3">
                        <a:avLst>
                          <a:gd name="adj1" fmla="val 50000"/>
                        </a:avLst>
                      </a:prstGeom>
                      <a:grpFill/>
                      <a:ln>
                        <a:solidFill>
                          <a:srgbClr val="306EA2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33" name="Grupo 32"/>
                      <p:cNvGrpSpPr/>
                      <p:nvPr/>
                    </p:nvGrpSpPr>
                    <p:grpSpPr>
                      <a:xfrm>
                        <a:off x="0" y="274006"/>
                        <a:ext cx="6671846" cy="937841"/>
                        <a:chOff x="0" y="0"/>
                        <a:chExt cx="6671846" cy="937841"/>
                      </a:xfrm>
                      <a:grpFill/>
                    </p:grpSpPr>
                    <p:grpSp>
                      <p:nvGrpSpPr>
                        <p:cNvPr id="35" name="Grupo 34"/>
                        <p:cNvGrpSpPr/>
                        <p:nvPr/>
                      </p:nvGrpSpPr>
                      <p:grpSpPr>
                        <a:xfrm>
                          <a:off x="0" y="0"/>
                          <a:ext cx="6671846" cy="937841"/>
                          <a:chOff x="0" y="0"/>
                          <a:chExt cx="6671846" cy="937841"/>
                        </a:xfrm>
                        <a:grpFill/>
                      </p:grpSpPr>
                      <p:grpSp>
                        <p:nvGrpSpPr>
                          <p:cNvPr id="37" name="Grupo 36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6671846" cy="937841"/>
                            <a:chOff x="0" y="0"/>
                            <a:chExt cx="6671846" cy="937841"/>
                          </a:xfrm>
                          <a:grpFill/>
                        </p:grpSpPr>
                        <p:grpSp>
                          <p:nvGrpSpPr>
                            <p:cNvPr id="39" name="Grupo 38"/>
                            <p:cNvGrpSpPr/>
                            <p:nvPr/>
                          </p:nvGrpSpPr>
                          <p:grpSpPr>
                            <a:xfrm>
                              <a:off x="0" y="0"/>
                              <a:ext cx="6671846" cy="937841"/>
                              <a:chOff x="0" y="0"/>
                              <a:chExt cx="6671846" cy="937841"/>
                            </a:xfrm>
                            <a:grpFill/>
                          </p:grpSpPr>
                          <p:sp>
                            <p:nvSpPr>
                              <p:cNvPr id="41" name="4 Elipse"/>
                              <p:cNvSpPr/>
                              <p:nvPr/>
                            </p:nvSpPr>
                            <p:spPr>
                              <a:xfrm>
                                <a:off x="0" y="0"/>
                                <a:ext cx="894500" cy="534080"/>
                              </a:xfrm>
                              <a:prstGeom prst="ellips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rm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650" b="1" dirty="0">
                                    <a:solidFill>
                                      <a:schemeClr val="tx1"/>
                                    </a:solidFill>
                                  </a:rPr>
                                  <a:t>Menor tiempo de recuperación de los pacientes</a:t>
                                </a:r>
                              </a:p>
                            </p:txBody>
                          </p:sp>
                          <p:sp>
                            <p:nvSpPr>
                              <p:cNvPr id="42" name="134 Elipse"/>
                              <p:cNvSpPr/>
                              <p:nvPr/>
                            </p:nvSpPr>
                            <p:spPr>
                              <a:xfrm>
                                <a:off x="1080655" y="178130"/>
                                <a:ext cx="894500" cy="534080"/>
                              </a:xfrm>
                              <a:prstGeom prst="ellips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rm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650" b="1" dirty="0">
                                    <a:solidFill>
                                      <a:schemeClr val="tx1"/>
                                    </a:solidFill>
                                  </a:rPr>
                                  <a:t>Menores tasas de morbilidad y mortalidad</a:t>
                                </a:r>
                              </a:p>
                            </p:txBody>
                          </p:sp>
                          <p:sp>
                            <p:nvSpPr>
                              <p:cNvPr id="43" name="136 Elipse"/>
                              <p:cNvSpPr/>
                              <p:nvPr/>
                            </p:nvSpPr>
                            <p:spPr>
                              <a:xfrm>
                                <a:off x="2131621" y="320633"/>
                                <a:ext cx="894500" cy="534080"/>
                              </a:xfrm>
                              <a:prstGeom prst="ellips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500" b="1" dirty="0">
                                    <a:solidFill>
                                      <a:schemeClr val="tx1"/>
                                    </a:solidFill>
                                  </a:rPr>
                                  <a:t>Conocimiento  de tomadores de decisiones científico sobre problemas de salud</a:t>
                                </a:r>
                              </a:p>
                            </p:txBody>
                          </p:sp>
                          <p:sp>
                            <p:nvSpPr>
                              <p:cNvPr id="44" name="140 Elipse"/>
                              <p:cNvSpPr/>
                              <p:nvPr/>
                            </p:nvSpPr>
                            <p:spPr>
                              <a:xfrm>
                                <a:off x="3598224" y="403761"/>
                                <a:ext cx="894500" cy="534080"/>
                              </a:xfrm>
                              <a:prstGeom prst="ellips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rm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650" b="1" dirty="0">
                                    <a:solidFill>
                                      <a:schemeClr val="tx1"/>
                                    </a:solidFill>
                                  </a:rPr>
                                  <a:t>Captación de talentos</a:t>
                                </a:r>
                              </a:p>
                            </p:txBody>
                          </p:sp>
                          <p:sp>
                            <p:nvSpPr>
                              <p:cNvPr id="45" name="141 Elipse"/>
                              <p:cNvSpPr/>
                              <p:nvPr/>
                            </p:nvSpPr>
                            <p:spPr>
                              <a:xfrm>
                                <a:off x="4767943" y="344893"/>
                                <a:ext cx="894499" cy="534080"/>
                              </a:xfrm>
                              <a:prstGeom prst="ellips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rm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650" b="1" dirty="0">
                                    <a:solidFill>
                                      <a:schemeClr val="tx1"/>
                                    </a:solidFill>
                                  </a:rPr>
                                  <a:t>Estabilidad económica de la población</a:t>
                                </a:r>
                              </a:p>
                            </p:txBody>
                          </p:sp>
                          <p:sp>
                            <p:nvSpPr>
                              <p:cNvPr id="46" name="142 Elipse"/>
                              <p:cNvSpPr/>
                              <p:nvPr/>
                            </p:nvSpPr>
                            <p:spPr>
                              <a:xfrm>
                                <a:off x="5777347" y="364378"/>
                                <a:ext cx="894499" cy="534080"/>
                              </a:xfrm>
                              <a:prstGeom prst="ellips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rm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650" b="1" dirty="0">
                                    <a:solidFill>
                                      <a:schemeClr val="tx1"/>
                                    </a:solidFill>
                                  </a:rPr>
                                  <a:t>Disminución del gasto público en salud</a:t>
                                </a:r>
                              </a:p>
                            </p:txBody>
                          </p:sp>
                        </p:grpSp>
                        <p:cxnSp>
                          <p:nvCxnSpPr>
                            <p:cNvPr id="40" name="447 Conector angular"/>
                            <p:cNvCxnSpPr/>
                            <p:nvPr/>
                          </p:nvCxnSpPr>
                          <p:spPr>
                            <a:xfrm>
                              <a:off x="890650" y="267194"/>
                              <a:ext cx="185553" cy="176937"/>
                            </a:xfrm>
                            <a:prstGeom prst="bentConnector3">
                              <a:avLst/>
                            </a:prstGeom>
                            <a:grpFill/>
                            <a:ln>
                              <a:solidFill>
                                <a:srgbClr val="306EA2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38" name="451 Conector angular"/>
                          <p:cNvCxnSpPr/>
                          <p:nvPr/>
                        </p:nvCxnSpPr>
                        <p:spPr>
                          <a:xfrm>
                            <a:off x="1971304" y="445324"/>
                            <a:ext cx="159235" cy="145051"/>
                          </a:xfrm>
                          <a:prstGeom prst="bentConnector3">
                            <a:avLst/>
                          </a:prstGeom>
                          <a:grpFill/>
                          <a:ln>
                            <a:solidFill>
                              <a:srgbClr val="306EA2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36" name="453 Conector angular"/>
                        <p:cNvCxnSpPr/>
                        <p:nvPr/>
                      </p:nvCxnSpPr>
                      <p:spPr>
                        <a:xfrm>
                          <a:off x="3028208" y="587828"/>
                          <a:ext cx="571886" cy="80594"/>
                        </a:xfrm>
                        <a:prstGeom prst="bentConnector3">
                          <a:avLst/>
                        </a:prstGeom>
                        <a:grpFill/>
                        <a:ln>
                          <a:solidFill>
                            <a:srgbClr val="306EA2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</p:grpSp>
            </p:grpSp>
          </p:grpSp>
        </p:grpSp>
      </p:grpSp>
      <p:sp>
        <p:nvSpPr>
          <p:cNvPr id="69" name="Text Box 6"/>
          <p:cNvSpPr txBox="1">
            <a:spLocks noChangeArrowheads="1"/>
          </p:cNvSpPr>
          <p:nvPr/>
        </p:nvSpPr>
        <p:spPr bwMode="auto">
          <a:xfrm>
            <a:off x="251625" y="2045383"/>
            <a:ext cx="887095" cy="3644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Fines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0" name="Text Box 6"/>
          <p:cNvSpPr txBox="1">
            <a:spLocks noChangeArrowheads="1"/>
          </p:cNvSpPr>
          <p:nvPr/>
        </p:nvSpPr>
        <p:spPr bwMode="auto">
          <a:xfrm>
            <a:off x="2898898" y="2723479"/>
            <a:ext cx="1044575" cy="3644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>
                <a:solidFill>
                  <a:srgbClr val="2E11D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Solución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" name="Text Box 6"/>
          <p:cNvSpPr txBox="1">
            <a:spLocks noChangeArrowheads="1"/>
          </p:cNvSpPr>
          <p:nvPr/>
        </p:nvSpPr>
        <p:spPr bwMode="auto">
          <a:xfrm>
            <a:off x="67534" y="2937795"/>
            <a:ext cx="995680" cy="3917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Medios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72" name="Grupo 71"/>
          <p:cNvGrpSpPr/>
          <p:nvPr/>
        </p:nvGrpSpPr>
        <p:grpSpPr>
          <a:xfrm>
            <a:off x="391331" y="2606181"/>
            <a:ext cx="8640960" cy="4124188"/>
            <a:chOff x="395536" y="2617180"/>
            <a:chExt cx="8640960" cy="3861431"/>
          </a:xfrm>
          <a:solidFill>
            <a:schemeClr val="bg1"/>
          </a:solidFill>
        </p:grpSpPr>
        <p:grpSp>
          <p:nvGrpSpPr>
            <p:cNvPr id="73" name="Grupo 72"/>
            <p:cNvGrpSpPr/>
            <p:nvPr/>
          </p:nvGrpSpPr>
          <p:grpSpPr>
            <a:xfrm>
              <a:off x="395536" y="2617180"/>
              <a:ext cx="8640960" cy="3861431"/>
              <a:chOff x="395536" y="2617180"/>
              <a:chExt cx="8640960" cy="3861431"/>
            </a:xfrm>
            <a:grpFill/>
          </p:grpSpPr>
          <p:grpSp>
            <p:nvGrpSpPr>
              <p:cNvPr id="77" name="Grupo 76"/>
              <p:cNvGrpSpPr/>
              <p:nvPr/>
            </p:nvGrpSpPr>
            <p:grpSpPr>
              <a:xfrm>
                <a:off x="395536" y="2617180"/>
                <a:ext cx="8640960" cy="3861431"/>
                <a:chOff x="467544" y="1199956"/>
                <a:chExt cx="8159115" cy="4514047"/>
              </a:xfrm>
              <a:grpFill/>
            </p:grpSpPr>
            <p:grpSp>
              <p:nvGrpSpPr>
                <p:cNvPr id="79" name="Grupo 78"/>
                <p:cNvGrpSpPr/>
                <p:nvPr/>
              </p:nvGrpSpPr>
              <p:grpSpPr>
                <a:xfrm>
                  <a:off x="467544" y="1199956"/>
                  <a:ext cx="8159115" cy="4514047"/>
                  <a:chOff x="467544" y="1199956"/>
                  <a:chExt cx="8159115" cy="4514047"/>
                </a:xfrm>
                <a:grpFill/>
              </p:grpSpPr>
              <p:grpSp>
                <p:nvGrpSpPr>
                  <p:cNvPr id="83" name="Grupo 82"/>
                  <p:cNvGrpSpPr/>
                  <p:nvPr/>
                </p:nvGrpSpPr>
                <p:grpSpPr>
                  <a:xfrm>
                    <a:off x="467544" y="1199956"/>
                    <a:ext cx="8159115" cy="4514047"/>
                    <a:chOff x="467544" y="1199956"/>
                    <a:chExt cx="8159115" cy="4514047"/>
                  </a:xfrm>
                  <a:grpFill/>
                </p:grpSpPr>
                <p:grpSp>
                  <p:nvGrpSpPr>
                    <p:cNvPr id="85" name="Grupo 84"/>
                    <p:cNvGrpSpPr/>
                    <p:nvPr/>
                  </p:nvGrpSpPr>
                  <p:grpSpPr>
                    <a:xfrm>
                      <a:off x="467544" y="1199956"/>
                      <a:ext cx="8159115" cy="4514047"/>
                      <a:chOff x="467544" y="1199956"/>
                      <a:chExt cx="8159115" cy="4514047"/>
                    </a:xfrm>
                    <a:grpFill/>
                  </p:grpSpPr>
                  <p:grpSp>
                    <p:nvGrpSpPr>
                      <p:cNvPr id="87" name="Grupo 86"/>
                      <p:cNvGrpSpPr/>
                      <p:nvPr/>
                    </p:nvGrpSpPr>
                    <p:grpSpPr>
                      <a:xfrm>
                        <a:off x="467544" y="1199956"/>
                        <a:ext cx="8159115" cy="4514047"/>
                        <a:chOff x="467544" y="1199956"/>
                        <a:chExt cx="8159115" cy="4514047"/>
                      </a:xfrm>
                      <a:grpFill/>
                    </p:grpSpPr>
                    <p:sp>
                      <p:nvSpPr>
                        <p:cNvPr id="89" name="367 Rectángulo"/>
                        <p:cNvSpPr/>
                        <p:nvPr/>
                      </p:nvSpPr>
                      <p:spPr>
                        <a:xfrm>
                          <a:off x="3778154" y="1199956"/>
                          <a:ext cx="1529955" cy="723823"/>
                        </a:xfrm>
                        <a:prstGeom prst="rect">
                          <a:avLst/>
                        </a:prstGeom>
                        <a:grpFill/>
                        <a:ln>
                          <a:solidFill>
                            <a:srgbClr val="306EA2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0" tIns="0" rIns="0" bIns="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rmAutofit/>
                        </a:bodyPr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s-MX" sz="600" b="1" dirty="0">
                              <a:solidFill>
                                <a:schemeClr val="tx1"/>
                              </a:solidFill>
                              <a:ea typeface="Times New Roman" panose="02020603050405020304" pitchFamily="18" charset="0"/>
                            </a:rPr>
                            <a:t>Realizar </a:t>
                          </a:r>
                          <a:r>
                            <a:rPr lang="es-MX" sz="60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investigación científica y tecnológica de calidad que incremente el conocimiento y contribuya al entendimiento y solución de los problemas de salud</a:t>
                          </a:r>
                          <a:endParaRPr lang="es-MX" sz="600" dirty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grpSp>
                      <p:nvGrpSpPr>
                        <p:cNvPr id="90" name="Grupo 89"/>
                        <p:cNvGrpSpPr/>
                        <p:nvPr/>
                      </p:nvGrpSpPr>
                      <p:grpSpPr>
                        <a:xfrm>
                          <a:off x="467544" y="2060848"/>
                          <a:ext cx="8159115" cy="3653155"/>
                          <a:chOff x="0" y="0"/>
                          <a:chExt cx="8159146" cy="3653446"/>
                        </a:xfrm>
                        <a:grpFill/>
                      </p:grpSpPr>
                      <p:cxnSp>
                        <p:nvCxnSpPr>
                          <p:cNvPr id="91" name="306 Conector angular"/>
                          <p:cNvCxnSpPr/>
                          <p:nvPr/>
                        </p:nvCxnSpPr>
                        <p:spPr>
                          <a:xfrm rot="5400000">
                            <a:off x="7196275" y="568197"/>
                            <a:ext cx="455587" cy="321021"/>
                          </a:xfrm>
                          <a:prstGeom prst="bentConnector4">
                            <a:avLst>
                              <a:gd name="adj1" fmla="val 31011"/>
                              <a:gd name="adj2" fmla="val 133229"/>
                            </a:avLst>
                          </a:prstGeom>
                          <a:grpFill/>
                          <a:ln>
                            <a:solidFill>
                              <a:srgbClr val="306EA2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grpSp>
                        <p:nvGrpSpPr>
                          <p:cNvPr id="92" name="Grupo 91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8159146" cy="3653446"/>
                            <a:chOff x="0" y="0"/>
                            <a:chExt cx="8159146" cy="3653446"/>
                          </a:xfrm>
                          <a:grpFill/>
                        </p:grpSpPr>
                        <p:grpSp>
                          <p:nvGrpSpPr>
                            <p:cNvPr id="93" name="Grupo 92"/>
                            <p:cNvGrpSpPr/>
                            <p:nvPr/>
                          </p:nvGrpSpPr>
                          <p:grpSpPr>
                            <a:xfrm>
                              <a:off x="0" y="11220"/>
                              <a:ext cx="1218096" cy="3513315"/>
                              <a:chOff x="0" y="0"/>
                              <a:chExt cx="1218096" cy="3513315"/>
                            </a:xfrm>
                            <a:grpFill/>
                          </p:grpSpPr>
                          <p:cxnSp>
                            <p:nvCxnSpPr>
                              <p:cNvPr id="128" name="337 Conector angular"/>
                              <p:cNvCxnSpPr/>
                              <p:nvPr/>
                            </p:nvCxnSpPr>
                            <p:spPr>
                              <a:xfrm rot="16200000" flipH="1">
                                <a:off x="615950" y="2908300"/>
                                <a:ext cx="108056" cy="173585"/>
                              </a:xfrm>
                              <a:prstGeom prst="bentConnector3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129" name="Grupo 128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218096" cy="3513315"/>
                                <a:chOff x="0" y="0"/>
                                <a:chExt cx="1218096" cy="3513315"/>
                              </a:xfrm>
                              <a:grpFill/>
                            </p:grpSpPr>
                            <p:cxnSp>
                              <p:nvCxnSpPr>
                                <p:cNvPr id="130" name="315 Conector angular"/>
                                <p:cNvCxnSpPr/>
                                <p:nvPr/>
                              </p:nvCxnSpPr>
                              <p:spPr>
                                <a:xfrm rot="10800000" flipH="1" flipV="1">
                                  <a:off x="0" y="254000"/>
                                  <a:ext cx="136250" cy="1872046"/>
                                </a:xfrm>
                                <a:prstGeom prst="bentConnector3">
                                  <a:avLst>
                                    <a:gd name="adj1" fmla="val -167770"/>
                                  </a:avLst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grpSp>
                              <p:nvGrpSpPr>
                                <p:cNvPr id="131" name="Grupo 130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1218096" cy="3513315"/>
                                  <a:chOff x="0" y="0"/>
                                  <a:chExt cx="1218096" cy="3513315"/>
                                </a:xfrm>
                                <a:grpFill/>
                              </p:grpSpPr>
                              <p:grpSp>
                                <p:nvGrpSpPr>
                                  <p:cNvPr id="132" name="Grupo 131"/>
                                  <p:cNvGrpSpPr/>
                                  <p:nvPr/>
                                </p:nvGrpSpPr>
                                <p:grpSpPr>
                                  <a:xfrm>
                                    <a:off x="0" y="0"/>
                                    <a:ext cx="1218096" cy="3513315"/>
                                    <a:chOff x="0" y="0"/>
                                    <a:chExt cx="1218096" cy="3513315"/>
                                  </a:xfrm>
                                  <a:grpFill/>
                                </p:grpSpPr>
                                <p:grpSp>
                                  <p:nvGrpSpPr>
                                    <p:cNvPr id="134" name="Grupo 133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0" y="0"/>
                                      <a:ext cx="1218096" cy="3513315"/>
                                      <a:chOff x="0" y="0"/>
                                      <a:chExt cx="1218096" cy="3513315"/>
                                    </a:xfrm>
                                    <a:grpFill/>
                                  </p:grpSpPr>
                                  <p:sp>
                                    <p:nvSpPr>
                                      <p:cNvPr id="136" name="5 Rectángulo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0" y="0"/>
                                        <a:ext cx="1080053" cy="504019"/>
                                      </a:xfrm>
                                      <a:prstGeom prst="rect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6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Suficientes recursos</a:t>
                                        </a:r>
                                      </a:p>
                                      <a:p>
                                        <a:pPr algn="ctr"/>
                                        <a:r>
                                          <a:rPr lang="es-MX" sz="6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financieros</a:t>
                                        </a:r>
                                        <a:endParaRPr lang="es-MX" sz="6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37" name="6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87464" y="755374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Adecuado financiamiento del Gobierno federal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38" name="143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318052" y="1343770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  <a:prstDash val="sysDash"/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Conocimiento de la importancia de la investigación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39" name="145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135172" y="1892410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Adecuado financiamiento de gobiernos estatales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40" name="148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135172" y="2472856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Adecuado financiamiento del sector privado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41" name="149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310101" y="3045349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  <a:prstDash val="sysDash"/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Adecuada relación academia- industria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cxnSp>
                                    <p:nvCxnSpPr>
                                      <p:cNvPr id="142" name="317 Conector angular"/>
                                      <p:cNvCxnSpPr/>
                                      <p:nvPr/>
                                    </p:nvCxnSpPr>
                                    <p:spPr>
                                      <a:xfrm rot="10800000" flipH="1" flipV="1">
                                        <a:off x="0" y="254442"/>
                                        <a:ext cx="585076" cy="2214086"/>
                                      </a:xfrm>
                                      <a:prstGeom prst="bentConnector4">
                                        <a:avLst>
                                          <a:gd name="adj1" fmla="val -39069"/>
                                          <a:gd name="adj2" fmla="val 98020"/>
                                        </a:avLst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</p:grpSp>
                                <p:cxnSp>
                                  <p:nvCxnSpPr>
                                    <p:cNvPr id="135" name="403 Conector recto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540689" y="508883"/>
                                      <a:ext cx="0" cy="251421"/>
                                    </a:xfrm>
                                    <a:prstGeom prst="line">
                                      <a:avLst/>
                                    </a:prstGeom>
                                    <a:grpFill/>
                                    <a:ln>
                                      <a:solidFill>
                                        <a:srgbClr val="306EA2"/>
                                      </a:solidFill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  <p:cxnSp>
                                <p:nvCxnSpPr>
                                  <p:cNvPr id="133" name="409 Conector angular"/>
                                  <p:cNvCxnSpPr/>
                                  <p:nvPr/>
                                </p:nvCxnSpPr>
                                <p:spPr>
                                  <a:xfrm rot="16200000" flipH="1">
                                    <a:off x="596348" y="1168842"/>
                                    <a:ext cx="114897" cy="225058"/>
                                  </a:xfrm>
                                  <a:prstGeom prst="bentConnector3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</p:grpSp>
                        </p:grpSp>
                        <p:grpSp>
                          <p:nvGrpSpPr>
                            <p:cNvPr id="94" name="Grupo 93"/>
                            <p:cNvGrpSpPr/>
                            <p:nvPr/>
                          </p:nvGrpSpPr>
                          <p:grpSpPr>
                            <a:xfrm>
                              <a:off x="1380014" y="16830"/>
                              <a:ext cx="1141344" cy="3636616"/>
                              <a:chOff x="0" y="0"/>
                              <a:chExt cx="1141344" cy="3636616"/>
                            </a:xfrm>
                            <a:grpFill/>
                          </p:grpSpPr>
                          <p:cxnSp>
                            <p:nvCxnSpPr>
                              <p:cNvPr id="114" name="366 Conector recto"/>
                              <p:cNvCxnSpPr/>
                              <p:nvPr/>
                            </p:nvCxnSpPr>
                            <p:spPr>
                              <a:xfrm>
                                <a:off x="541867" y="465667"/>
                                <a:ext cx="0" cy="54002"/>
                              </a:xfrm>
                              <a:prstGeom prst="lin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115" name="Grupo 114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141344" cy="3636616"/>
                                <a:chOff x="0" y="0"/>
                                <a:chExt cx="1141344" cy="3636616"/>
                              </a:xfrm>
                              <a:grpFill/>
                            </p:grpSpPr>
                            <p:grpSp>
                              <p:nvGrpSpPr>
                                <p:cNvPr id="116" name="Grupo 115"/>
                                <p:cNvGrpSpPr/>
                                <p:nvPr/>
                              </p:nvGrpSpPr>
                              <p:grpSpPr>
                                <a:xfrm>
                                  <a:off x="0" y="234950"/>
                                  <a:ext cx="494250" cy="3173232"/>
                                  <a:chOff x="0" y="0"/>
                                  <a:chExt cx="494250" cy="3173232"/>
                                </a:xfrm>
                                <a:grpFill/>
                              </p:grpSpPr>
                              <p:cxnSp>
                                <p:nvCxnSpPr>
                                  <p:cNvPr id="124" name="339 Conector angular"/>
                                  <p:cNvCxnSpPr/>
                                  <p:nvPr/>
                                </p:nvCxnSpPr>
                                <p:spPr>
                                  <a:xfrm rot="10800000" flipH="1" flipV="1">
                                    <a:off x="0" y="0"/>
                                    <a:ext cx="51210" cy="1024084"/>
                                  </a:xfrm>
                                  <a:prstGeom prst="bentConnector3">
                                    <a:avLst>
                                      <a:gd name="adj1" fmla="val -133911"/>
                                    </a:avLst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25" name="341 Conector angular"/>
                                  <p:cNvCxnSpPr/>
                                  <p:nvPr/>
                                </p:nvCxnSpPr>
                                <p:spPr>
                                  <a:xfrm rot="10800000" flipH="1" flipV="1">
                                    <a:off x="0" y="0"/>
                                    <a:ext cx="239152" cy="3173232"/>
                                  </a:xfrm>
                                  <a:prstGeom prst="bentConnector3">
                                    <a:avLst>
                                      <a:gd name="adj1" fmla="val -28675"/>
                                    </a:avLst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27" name="374 Conector angular"/>
                                  <p:cNvCxnSpPr/>
                                  <p:nvPr/>
                                </p:nvCxnSpPr>
                                <p:spPr>
                                  <a:xfrm rot="5400000">
                                    <a:off x="203200" y="1739900"/>
                                    <a:ext cx="303726" cy="278375"/>
                                  </a:xfrm>
                                  <a:prstGeom prst="bentConnector4">
                                    <a:avLst>
                                      <a:gd name="adj1" fmla="val 17027"/>
                                      <a:gd name="adj2" fmla="val 169569"/>
                                    </a:avLst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grpSp>
                              <p:nvGrpSpPr>
                                <p:cNvPr id="117" name="Grupo 116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1141344" cy="3636616"/>
                                  <a:chOff x="0" y="0"/>
                                  <a:chExt cx="1141344" cy="3636616"/>
                                </a:xfrm>
                                <a:grpFill/>
                              </p:grpSpPr>
                              <p:sp>
                                <p:nvSpPr>
                                  <p:cNvPr id="118" name="150 Elipse"/>
                                  <p:cNvSpPr/>
                                  <p:nvPr/>
                                </p:nvSpPr>
                                <p:spPr>
                                  <a:xfrm>
                                    <a:off x="95250" y="520700"/>
                                    <a:ext cx="900044" cy="417029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 lnSpcReduction="10000"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Adecuada infraestructura para la investigación</a:t>
                                    </a:r>
                                    <a:endParaRPr lang="es-MX" sz="6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19" name="152 Elipse"/>
                                  <p:cNvSpPr/>
                                  <p:nvPr/>
                                </p:nvSpPr>
                                <p:spPr>
                                  <a:xfrm>
                                    <a:off x="50800" y="1022350"/>
                                    <a:ext cx="900044" cy="467966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Suficientes incentivos</a:t>
                                    </a:r>
                                    <a:endParaRPr lang="es-MX" sz="6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20" name="153 Elipse"/>
                                  <p:cNvSpPr/>
                                  <p:nvPr/>
                                </p:nvSpPr>
                                <p:spPr>
                                  <a:xfrm>
                                    <a:off x="44450" y="1530350"/>
                                    <a:ext cx="900044" cy="426697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Suficientes recursos humanos</a:t>
                                    </a:r>
                                    <a:endParaRPr lang="es-MX" sz="6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21" name="154 Elipse"/>
                                  <p:cNvSpPr/>
                                  <p:nvPr/>
                                </p:nvSpPr>
                                <p:spPr>
                                  <a:xfrm>
                                    <a:off x="241300" y="3168650"/>
                                    <a:ext cx="900044" cy="467966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5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Homologar  salarios sectorial para cada nivel de investigador</a:t>
                                    </a:r>
                                    <a:endParaRPr lang="es-MX" sz="5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22" name="157 Elipse"/>
                                  <p:cNvSpPr/>
                                  <p:nvPr/>
                                </p:nvSpPr>
                                <p:spPr>
                                  <a:xfrm>
                                    <a:off x="215900" y="2063750"/>
                                    <a:ext cx="900044" cy="400587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  <a:prstDash val="sysDash"/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 fontScale="92500" lnSpcReduction="10000"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Suficientes plazas de investigadores y técnicos</a:t>
                                    </a:r>
                                    <a:endParaRPr lang="es-MX" sz="6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23" name="158 Rectángulo"/>
                                  <p:cNvSpPr/>
                                  <p:nvPr/>
                                </p:nvSpPr>
                                <p:spPr>
                                  <a:xfrm>
                                    <a:off x="0" y="0"/>
                                    <a:ext cx="1080053" cy="468018"/>
                                  </a:xfrm>
                                  <a:prstGeom prst="rect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5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Condiciones favorables para el desarrollo de la investigación científica para la salud</a:t>
                                    </a:r>
                                    <a:endParaRPr lang="es-MX" sz="65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</p:grpSp>
                          </p:grpSp>
                        </p:grpSp>
                        <p:grpSp>
                          <p:nvGrpSpPr>
                            <p:cNvPr id="111" name="Grupo 110"/>
                            <p:cNvGrpSpPr/>
                            <p:nvPr/>
                          </p:nvGrpSpPr>
                          <p:grpSpPr>
                            <a:xfrm>
                              <a:off x="3479575" y="5610"/>
                              <a:ext cx="1080053" cy="1255722"/>
                              <a:chOff x="618569" y="0"/>
                              <a:chExt cx="1080053" cy="1255722"/>
                            </a:xfrm>
                            <a:grpFill/>
                          </p:grpSpPr>
                          <p:sp>
                            <p:nvSpPr>
                              <p:cNvPr id="112" name="160 Rectángulo"/>
                              <p:cNvSpPr/>
                              <p:nvPr/>
                            </p:nvSpPr>
                            <p:spPr>
                              <a:xfrm>
                                <a:off x="618569" y="0"/>
                                <a:ext cx="1080053" cy="498904"/>
                              </a:xfrm>
                              <a:prstGeom prst="rect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rm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650" b="1" dirty="0">
                                    <a:solidFill>
                                      <a:schemeClr val="tx1"/>
                                    </a:solidFill>
                                  </a:rPr>
                                  <a:t>Actualización del entorno en el enfoque de prioridades de investigación para la salud</a:t>
                                </a:r>
                                <a:endParaRPr lang="es-MX" sz="650" dirty="0">
                                  <a:solidFill>
                                    <a:schemeClr val="tx1"/>
                                  </a:solidFill>
                                </a:endParaRPr>
                              </a:p>
                            </p:txBody>
                          </p:sp>
                          <p:sp>
                            <p:nvSpPr>
                              <p:cNvPr id="113" name="165 Elipse"/>
                              <p:cNvSpPr/>
                              <p:nvPr/>
                            </p:nvSpPr>
                            <p:spPr>
                              <a:xfrm>
                                <a:off x="673156" y="580676"/>
                                <a:ext cx="1025466" cy="675046"/>
                              </a:xfrm>
                              <a:prstGeom prst="ellips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550" b="1" dirty="0">
                                    <a:solidFill>
                                      <a:schemeClr val="tx1"/>
                                    </a:solidFill>
                                  </a:rPr>
                                  <a:t>Abordaje adecuado de los cambios permanentes en el proceso de salud enfermedad</a:t>
                                </a:r>
                                <a:endParaRPr lang="es-MX" sz="550" dirty="0">
                                  <a:solidFill>
                                    <a:schemeClr val="tx1"/>
                                  </a:solidFill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96" name="Grupo 95"/>
                            <p:cNvGrpSpPr/>
                            <p:nvPr/>
                          </p:nvGrpSpPr>
                          <p:grpSpPr>
                            <a:xfrm>
                              <a:off x="5755671" y="11220"/>
                              <a:ext cx="1194501" cy="1962656"/>
                              <a:chOff x="0" y="0"/>
                              <a:chExt cx="1194501" cy="1962656"/>
                            </a:xfrm>
                            <a:grpFill/>
                          </p:grpSpPr>
                          <p:cxnSp>
                            <p:nvCxnSpPr>
                              <p:cNvPr id="105" name="413 Conector angular"/>
                              <p:cNvCxnSpPr/>
                              <p:nvPr/>
                            </p:nvCxnSpPr>
                            <p:spPr>
                              <a:xfrm rot="5400000">
                                <a:off x="134635" y="560981"/>
                                <a:ext cx="467494" cy="345347"/>
                              </a:xfrm>
                              <a:prstGeom prst="bentConnector4">
                                <a:avLst>
                                  <a:gd name="adj1" fmla="val 24975"/>
                                  <a:gd name="adj2" fmla="val 155158"/>
                                </a:avLst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106" name="Grupo 105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194501" cy="1962656"/>
                                <a:chOff x="0" y="0"/>
                                <a:chExt cx="1194501" cy="1962656"/>
                              </a:xfrm>
                              <a:grpFill/>
                            </p:grpSpPr>
                            <p:sp>
                              <p:nvSpPr>
                                <p:cNvPr id="107" name="162 Rectángulo"/>
                                <p:cNvSpPr/>
                                <p:nvPr/>
                              </p:nvSpPr>
                              <p:spPr>
                                <a:xfrm>
                                  <a:off x="0" y="0"/>
                                  <a:ext cx="1080053" cy="498904"/>
                                </a:xfrm>
                                <a:prstGeom prst="rect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rm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650" b="1" dirty="0">
                                      <a:solidFill>
                                        <a:schemeClr val="tx1"/>
                                      </a:solidFill>
                                    </a:rPr>
                                    <a:t>Adecuado enfoque interdisciplinario de la investigación para la salud</a:t>
                                  </a:r>
                                  <a:endParaRPr lang="es-MX" sz="65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08" name="169 Elipse"/>
                                <p:cNvSpPr/>
                                <p:nvPr/>
                              </p:nvSpPr>
                              <p:spPr>
                                <a:xfrm>
                                  <a:off x="235612" y="1396843"/>
                                  <a:ext cx="958889" cy="565813"/>
                                </a:xfrm>
                                <a:prstGeom prst="ellipse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Adecuada vinculación con los programas de atención médica y de formación de recursos humanos </a:t>
                                  </a:r>
                                  <a:endParaRPr lang="es-MX" sz="5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09" name="170 Elipse"/>
                                <p:cNvSpPr/>
                                <p:nvPr/>
                              </p:nvSpPr>
                              <p:spPr>
                                <a:xfrm>
                                  <a:off x="196342" y="706837"/>
                                  <a:ext cx="998159" cy="548491"/>
                                </a:xfrm>
                                <a:prstGeom prst="ellipse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Adecuada conjunción de la investigación biomédica, clínica, epidemiológica, tecnológica, social y de servicios de salud</a:t>
                                  </a:r>
                                  <a:endParaRPr lang="es-MX" sz="5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</p:grpSp>
                        </p:grpSp>
                        <p:grpSp>
                          <p:nvGrpSpPr>
                            <p:cNvPr id="99" name="Grupo 98"/>
                            <p:cNvGrpSpPr/>
                            <p:nvPr/>
                          </p:nvGrpSpPr>
                          <p:grpSpPr>
                            <a:xfrm>
                              <a:off x="7040319" y="0"/>
                              <a:ext cx="1118827" cy="1819932"/>
                              <a:chOff x="0" y="0"/>
                              <a:chExt cx="1118827" cy="1819932"/>
                            </a:xfrm>
                            <a:grpFill/>
                          </p:grpSpPr>
                          <p:cxnSp>
                            <p:nvCxnSpPr>
                              <p:cNvPr id="100" name="302 Conector angular"/>
                              <p:cNvCxnSpPr/>
                              <p:nvPr/>
                            </p:nvCxnSpPr>
                            <p:spPr>
                              <a:xfrm rot="5400000">
                                <a:off x="-165489" y="883546"/>
                                <a:ext cx="1088825" cy="320898"/>
                              </a:xfrm>
                              <a:prstGeom prst="bentConnector4">
                                <a:avLst>
                                  <a:gd name="adj1" fmla="val 13363"/>
                                  <a:gd name="adj2" fmla="val 135617"/>
                                </a:avLst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101" name="Grupo 100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118827" cy="1819932"/>
                                <a:chOff x="0" y="0"/>
                                <a:chExt cx="1118827" cy="1819932"/>
                              </a:xfrm>
                              <a:grpFill/>
                            </p:grpSpPr>
                            <p:sp>
                              <p:nvSpPr>
                                <p:cNvPr id="102" name="164 Rectángulo"/>
                                <p:cNvSpPr/>
                                <p:nvPr/>
                              </p:nvSpPr>
                              <p:spPr>
                                <a:xfrm>
                                  <a:off x="0" y="0"/>
                                  <a:ext cx="1080053" cy="498904"/>
                                </a:xfrm>
                                <a:prstGeom prst="rect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rm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650" b="1" dirty="0">
                                      <a:solidFill>
                                        <a:schemeClr val="tx1"/>
                                      </a:solidFill>
                                    </a:rPr>
                                    <a:t>Descentralización y desconcentración de la investigación para la salud</a:t>
                                  </a:r>
                                  <a:endParaRPr lang="es-MX" sz="65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03" name="171 Elipse"/>
                                <p:cNvSpPr/>
                                <p:nvPr/>
                              </p:nvSpPr>
                              <p:spPr>
                                <a:xfrm>
                                  <a:off x="218783" y="718057"/>
                                  <a:ext cx="900044" cy="467966"/>
                                </a:xfrm>
                                <a:prstGeom prst="ellipse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rmAutofit lnSpcReduction="10000"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Adecuada colaboración de expertos para atención de problemas regionales de salud</a:t>
                                  </a:r>
                                  <a:endParaRPr lang="es-MX" sz="5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04" name="173 Elipse"/>
                                <p:cNvSpPr/>
                                <p:nvPr/>
                              </p:nvSpPr>
                              <p:spPr>
                                <a:xfrm>
                                  <a:off x="218783" y="1351966"/>
                                  <a:ext cx="900044" cy="467966"/>
                                </a:xfrm>
                                <a:prstGeom prst="ellipse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Mayor participación de gobiernos y organismos estatales</a:t>
                                  </a:r>
                                  <a:endParaRPr lang="es-MX" sz="5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</p:grpSp>
                        </p:grpSp>
                      </p:grpSp>
                    </p:grpSp>
                  </p:grpSp>
                  <p:cxnSp>
                    <p:nvCxnSpPr>
                      <p:cNvPr id="88" name="Conector angular 87"/>
                      <p:cNvCxnSpPr>
                        <a:stCxn id="89" idx="2"/>
                        <a:endCxn id="136" idx="0"/>
                      </p:cNvCxnSpPr>
                      <p:nvPr/>
                    </p:nvCxnSpPr>
                    <p:spPr>
                      <a:xfrm rot="5400000">
                        <a:off x="2701207" y="230141"/>
                        <a:ext cx="148288" cy="3535564"/>
                      </a:xfrm>
                      <a:prstGeom prst="bentConnector3">
                        <a:avLst/>
                      </a:prstGeom>
                      <a:grpFill/>
                      <a:ln>
                        <a:solidFill>
                          <a:srgbClr val="306EA2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86" name="Conector angular 85"/>
                    <p:cNvCxnSpPr>
                      <a:stCxn id="123" idx="0"/>
                      <a:endCxn id="89" idx="2"/>
                    </p:cNvCxnSpPr>
                    <p:nvPr/>
                  </p:nvCxnSpPr>
                  <p:spPr>
                    <a:xfrm rot="5400000" flipH="1" flipV="1">
                      <a:off x="3388406" y="922951"/>
                      <a:ext cx="153898" cy="2155554"/>
                    </a:xfrm>
                    <a:prstGeom prst="bentConnector3">
                      <a:avLst/>
                    </a:prstGeom>
                    <a:grpFill/>
                    <a:ln>
                      <a:solidFill>
                        <a:srgbClr val="306EA2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2" name="Conector angular 81"/>
                  <p:cNvCxnSpPr>
                    <a:stCxn id="89" idx="2"/>
                    <a:endCxn id="102" idx="0"/>
                  </p:cNvCxnSpPr>
                  <p:nvPr/>
                </p:nvCxnSpPr>
                <p:spPr>
                  <a:xfrm rot="16200000" flipH="1">
                    <a:off x="6226962" y="239949"/>
                    <a:ext cx="137069" cy="3504729"/>
                  </a:xfrm>
                  <a:prstGeom prst="bentConnector3">
                    <a:avLst/>
                  </a:prstGeom>
                  <a:grpFill/>
                  <a:ln>
                    <a:solidFill>
                      <a:srgbClr val="306EA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0" name="Conector angular 79"/>
                <p:cNvCxnSpPr>
                  <a:stCxn id="108" idx="2"/>
                </p:cNvCxnSpPr>
                <p:nvPr/>
              </p:nvCxnSpPr>
              <p:spPr>
                <a:xfrm rot="10800000">
                  <a:off x="6228185" y="2708920"/>
                  <a:ext cx="230619" cy="1042763"/>
                </a:xfrm>
                <a:prstGeom prst="bentConnector2">
                  <a:avLst/>
                </a:prstGeom>
                <a:grpFill/>
                <a:ln>
                  <a:solidFill>
                    <a:srgbClr val="306EA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6" name="Conector angular 75"/>
              <p:cNvCxnSpPr>
                <a:stCxn id="112" idx="0"/>
                <a:endCxn id="89" idx="2"/>
              </p:cNvCxnSpPr>
              <p:nvPr/>
            </p:nvCxnSpPr>
            <p:spPr>
              <a:xfrm rot="5400000" flipH="1" flipV="1">
                <a:off x="4621132" y="3267728"/>
                <a:ext cx="122051" cy="59309"/>
              </a:xfrm>
              <a:prstGeom prst="bentConnector3">
                <a:avLst/>
              </a:prstGeom>
              <a:grpFill/>
              <a:ln>
                <a:solidFill>
                  <a:srgbClr val="306EA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4" name="Conector angular 73"/>
            <p:cNvCxnSpPr>
              <a:stCxn id="107" idx="0"/>
              <a:endCxn id="64" idx="2"/>
            </p:cNvCxnSpPr>
            <p:nvPr/>
          </p:nvCxnSpPr>
          <p:spPr>
            <a:xfrm rot="16200000" flipV="1">
              <a:off x="5819747" y="2119944"/>
              <a:ext cx="135327" cy="2351197"/>
            </a:xfrm>
            <a:prstGeom prst="bentConnector3">
              <a:avLst/>
            </a:prstGeom>
            <a:grpFill/>
            <a:ln>
              <a:solidFill>
                <a:srgbClr val="306EA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3" name="Conector recto 142"/>
          <p:cNvCxnSpPr/>
          <p:nvPr/>
        </p:nvCxnSpPr>
        <p:spPr>
          <a:xfrm flipV="1">
            <a:off x="1773741" y="4994588"/>
            <a:ext cx="123002" cy="25412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cto de flecha 2"/>
          <p:cNvCxnSpPr/>
          <p:nvPr/>
        </p:nvCxnSpPr>
        <p:spPr>
          <a:xfrm>
            <a:off x="4648298" y="3860450"/>
            <a:ext cx="801" cy="74703"/>
          </a:xfrm>
          <a:prstGeom prst="straightConnector1">
            <a:avLst/>
          </a:prstGeom>
          <a:grpFill/>
          <a:ln>
            <a:solidFill>
              <a:srgbClr val="306EA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ector angular 125"/>
          <p:cNvCxnSpPr>
            <a:stCxn id="45" idx="4"/>
            <a:endCxn id="68" idx="0"/>
          </p:cNvCxnSpPr>
          <p:nvPr/>
        </p:nvCxnSpPr>
        <p:spPr>
          <a:xfrm rot="16200000" flipH="1">
            <a:off x="6551860" y="1802983"/>
            <a:ext cx="123308" cy="25063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angular 16"/>
          <p:cNvCxnSpPr>
            <a:stCxn id="27" idx="4"/>
            <a:endCxn id="19" idx="6"/>
          </p:cNvCxnSpPr>
          <p:nvPr/>
        </p:nvCxnSpPr>
        <p:spPr>
          <a:xfrm rot="5400000">
            <a:off x="4223560" y="875276"/>
            <a:ext cx="74906" cy="384717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angular 22"/>
          <p:cNvCxnSpPr>
            <a:stCxn id="25" idx="4"/>
            <a:endCxn id="19" idx="2"/>
          </p:cNvCxnSpPr>
          <p:nvPr/>
        </p:nvCxnSpPr>
        <p:spPr>
          <a:xfrm rot="16200000" flipH="1">
            <a:off x="2962603" y="839257"/>
            <a:ext cx="219155" cy="31250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 Box 6"/>
          <p:cNvSpPr txBox="1">
            <a:spLocks noChangeArrowheads="1"/>
          </p:cNvSpPr>
          <p:nvPr/>
        </p:nvSpPr>
        <p:spPr bwMode="auto">
          <a:xfrm>
            <a:off x="-1157" y="25457"/>
            <a:ext cx="6765925" cy="3136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900" b="1" dirty="0">
                <a:effectLst/>
                <a:ea typeface="Times New Roman" panose="02020603050405020304" pitchFamily="18" charset="0"/>
              </a:rPr>
              <a:t>Árbol del Objetivos PP E022 “Investigación y Desarrollo Tecnológico en Salud” - MIR 2022</a:t>
            </a:r>
            <a:endParaRPr lang="es-MX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45" name="Imagen 14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760" y="32658"/>
            <a:ext cx="1800200" cy="506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6" name="73 CuadroTexto"/>
          <p:cNvSpPr txBox="1">
            <a:spLocks noChangeArrowheads="1"/>
          </p:cNvSpPr>
          <p:nvPr/>
        </p:nvSpPr>
        <p:spPr bwMode="auto">
          <a:xfrm>
            <a:off x="6642246" y="6533138"/>
            <a:ext cx="31323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800" b="1" dirty="0">
                <a:solidFill>
                  <a:srgbClr val="3A09ED"/>
                </a:solidFill>
              </a:rPr>
              <a:t>JULIO 02 2020 DEFINITIVO</a:t>
            </a:r>
          </a:p>
        </p:txBody>
      </p:sp>
    </p:spTree>
    <p:extLst>
      <p:ext uri="{BB962C8B-B14F-4D97-AF65-F5344CB8AC3E}">
        <p14:creationId xmlns:p14="http://schemas.microsoft.com/office/powerpoint/2010/main" val="38983025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</TotalTime>
  <Words>291</Words>
  <Application>Microsoft Office PowerPoint</Application>
  <PresentationFormat>Presentación en pantalla (4:3)</PresentationFormat>
  <Paragraphs>42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CCNISHAE</dc:creator>
  <cp:lastModifiedBy>RAUL RANGEL</cp:lastModifiedBy>
  <cp:revision>34</cp:revision>
  <cp:lastPrinted>2018-11-07T17:16:42Z</cp:lastPrinted>
  <dcterms:created xsi:type="dcterms:W3CDTF">2016-05-30T19:15:49Z</dcterms:created>
  <dcterms:modified xsi:type="dcterms:W3CDTF">2021-07-02T18:36:14Z</dcterms:modified>
</cp:coreProperties>
</file>